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0" r:id="rId3"/>
    <p:sldId id="265" r:id="rId4"/>
    <p:sldId id="275" r:id="rId5"/>
    <p:sldId id="263" r:id="rId6"/>
    <p:sldId id="276" r:id="rId7"/>
    <p:sldId id="272" r:id="rId8"/>
    <p:sldId id="273" r:id="rId9"/>
    <p:sldId id="267" r:id="rId10"/>
    <p:sldId id="268" r:id="rId11"/>
    <p:sldId id="269" r:id="rId12"/>
    <p:sldId id="270" r:id="rId13"/>
    <p:sldId id="277" r:id="rId14"/>
    <p:sldId id="271" r:id="rId15"/>
    <p:sldId id="278" r:id="rId16"/>
    <p:sldId id="261" r:id="rId17"/>
    <p:sldId id="274" r:id="rId18"/>
    <p:sldId id="279" r:id="rId1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84" autoAdjust="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34975B-C151-4007-98BD-0D0AD33482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DE"/>
              <a:t>vfb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EC6C9-853C-4744-9CAA-2582ACF760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B2B9F-D219-4306-91CB-EA3A9835EB0B}" type="datetimeFigureOut">
              <a:rPr lang="en-DE" smtClean="0"/>
              <a:t>06/11/2019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CDB58-5B97-45C4-B18D-86A4A6754B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DE"/>
              <a:t>ffg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B8DE1-092C-4065-A79A-1EC7EC4B53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388A4-5672-44A0-8172-DA4AD4C2B1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5159593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DE"/>
              <a:t>vfb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F73FC-38B2-413A-80D4-A6395E6CE15C}" type="datetimeFigureOut">
              <a:rPr lang="en-DE" smtClean="0"/>
              <a:t>06/11/2019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DE"/>
              <a:t>ffg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D6CF-163A-44B0-9955-D658EB5BEF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659402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A310-9486-4A5A-9837-4241A7C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EDDF6-E5C9-43D2-B44F-C3AAFF178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3B34B-8FBB-426C-A792-AE689407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491DC-5258-4814-8450-CAB1B773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1DC7C-2B78-43B8-848B-DF5264BC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811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9828-8BBD-4460-8880-C1FA3682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105C6-A004-4C57-A1DD-E309E3641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6DDD-DA86-4088-876F-68FCF3C1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1DBB5-7844-4109-90FA-B1B931DA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7D171-B7FD-4852-AC2A-F3CB3B9A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483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74ECF-FE3C-422D-9A6E-A68C2BE6A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9B498-F656-4539-91FA-FEEE77A28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AB560-AEF1-4D97-AE3B-D0F77145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EDA63-8B19-407F-B5EB-2B3CB20B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B3A61-ED22-4FB0-9A13-D2A30136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2896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CF82-3CB0-4E55-9F1A-7F9D80D5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3EC8-489B-436E-ADA7-54AD49CB6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D37AB-276C-45FF-B17E-317D1CD5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475" y="6287942"/>
            <a:ext cx="3314700" cy="433533"/>
          </a:xfrm>
        </p:spPr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701E1-4FBF-48D2-A2FC-4028156C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025" y="6353895"/>
            <a:ext cx="4114800" cy="365125"/>
          </a:xfrm>
        </p:spPr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DBF33-3706-44AA-B8B4-03ABB84B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5875"/>
            <a:ext cx="2743200" cy="365125"/>
          </a:xfrm>
        </p:spPr>
        <p:txBody>
          <a:bodyPr/>
          <a:lstStyle/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B080B-AF55-4BFC-AF60-6E683B05C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6563" y="6322145"/>
            <a:ext cx="757237" cy="433533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72429FF-EE68-46F9-9882-D8DC02CC352E}"/>
              </a:ext>
            </a:extLst>
          </p:cNvPr>
          <p:cNvSpPr txBox="1">
            <a:spLocks/>
          </p:cNvSpPr>
          <p:nvPr userDrawn="1"/>
        </p:nvSpPr>
        <p:spPr>
          <a:xfrm>
            <a:off x="-847725" y="-15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06/11/2019</a:t>
            </a:r>
          </a:p>
        </p:txBody>
      </p:sp>
    </p:spTree>
    <p:extLst>
      <p:ext uri="{BB962C8B-B14F-4D97-AF65-F5344CB8AC3E}">
        <p14:creationId xmlns:p14="http://schemas.microsoft.com/office/powerpoint/2010/main" val="38966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A3E1-D964-403B-AC2A-3CDF365D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D204D-22E1-4457-AEF6-9B1557BB5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10F30-7149-4DEF-A7D3-FD8A2D85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C7543-C4BE-4A4A-936D-73E579D3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1BCB5-06C9-4E1E-A107-BB56AF2C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491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BD57-52F1-4F25-9FB0-3E675E12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D224B-5C4C-4FFC-80B2-B13E86831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F0A10-4CE8-45BA-A5F0-74A1B46DA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E7FAD-EBB1-4651-812F-75BC7B15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00400" cy="365125"/>
          </a:xfrm>
        </p:spPr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C37CD-A6F8-44C6-878A-72F83AA1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B9E1F-C5E2-43D1-9208-1F16EDE4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386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4AFB-FA90-4C37-AFAE-E0536C70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5765F-1D82-4761-9469-E70AB764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CDF45-314E-4892-B20A-74110C4CD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5AAA8-9F91-4954-B0F8-E2EA0764DE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7F622-48F2-4192-98EE-21B0A2C82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1D8D43-3E0D-42E7-A659-F06C1A6A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2C83A4-8F0E-4036-8393-6C5CFF97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AD8CF-C7DC-4F4F-AD4A-9143164F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07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0E44-6B96-4B5E-99B1-D0C60301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C4A2F-DBF1-45F5-B09D-1EF9B808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01FD8-0056-45D8-AD46-306BE198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B86BF-92C6-4BEF-86A2-0FF11E17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526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C010CD-3F95-4C69-A6F4-33D270ACA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A43F1-FCEC-442E-8192-5D941C69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6608C-49C3-4D92-AF63-4BB72488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553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5757-3C4A-46F7-84C4-756DE1DC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16C9D-8E84-4BEF-9548-9811695AB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EBA8E-D96F-4935-B4DB-914D2FFE0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106CB-6601-4427-8DCA-125962BFB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2BC55-1800-40FD-BFF0-708D155FC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AF84A-7090-4CC5-B59A-5DCC2335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1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B6DD-ACA6-4F96-9E7C-230EE9A7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3BE606-C577-4A75-9E4F-D3BB3E3B7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39734-5B9E-4A12-BF3C-5390511C9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6B64B-7BAC-453A-B257-522A0A12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3D060-5C09-4872-97A5-3D51F240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CEF98-F3C9-4E03-8AA3-2B7D8D97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7857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95291-3CD6-4420-9F27-6AC6D5EA6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19AD3-8DD8-4E93-9DE9-5FEDC35B1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A2F38-12E0-4DB3-9565-6AC0B34DA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ECA97-0F84-492F-9B76-8F0B1F527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F4E0A-C179-4159-A6D5-DF79BD811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D31B8-B79C-4F4E-9727-A7DEEC6E6A4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47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12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5112-E834-4962-B8DC-56646406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081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DE" b="1" dirty="0">
                <a:latin typeface="Arial Nova" panose="020B0504020202020204" pitchFamily="34" charset="0"/>
              </a:rPr>
              <a:t>Anomaly Detection using 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1E2E9-CD51-40F1-B4E2-BFF4E0604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7188"/>
            <a:ext cx="9144000" cy="1655762"/>
          </a:xfrm>
        </p:spPr>
        <p:txBody>
          <a:bodyPr>
            <a:normAutofit fontScale="77500" lnSpcReduction="20000"/>
          </a:bodyPr>
          <a:lstStyle/>
          <a:p>
            <a:endParaRPr lang="en-DE" sz="4000" b="1" dirty="0">
              <a:latin typeface="Arial Nova" panose="020B0504020202020204" pitchFamily="34" charset="0"/>
            </a:endParaRPr>
          </a:p>
          <a:p>
            <a:r>
              <a:rPr lang="en-DE" sz="4000" b="1" dirty="0">
                <a:latin typeface="Arial Nova" panose="020B0504020202020204" pitchFamily="34" charset="0"/>
              </a:rPr>
              <a:t>Research Project Presentation(I)</a:t>
            </a:r>
          </a:p>
          <a:p>
            <a:r>
              <a:rPr lang="en-DE" sz="2800" b="1" dirty="0"/>
              <a:t>Shantanu Dave(11130387)</a:t>
            </a:r>
          </a:p>
          <a:p>
            <a:r>
              <a:rPr lang="en-DE" sz="2800" b="1" dirty="0"/>
              <a:t>Masters in Communication Systems and Networks (</a:t>
            </a:r>
            <a:r>
              <a:rPr lang="en-DE" sz="2800" b="1" dirty="0" err="1"/>
              <a:t>MaCSN</a:t>
            </a:r>
            <a:r>
              <a:rPr lang="en-DE" sz="2800" b="1" dirty="0"/>
              <a:t>)</a:t>
            </a:r>
          </a:p>
          <a:p>
            <a:endParaRPr lang="en-DE" sz="2800" b="1" dirty="0"/>
          </a:p>
          <a:p>
            <a:endParaRPr lang="en-DE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96198-6DBF-43ED-B93C-D4D45763AD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132" y="5534560"/>
            <a:ext cx="2136125" cy="1145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406757-6B46-4A6B-AAA9-80D61EF24557}"/>
              </a:ext>
            </a:extLst>
          </p:cNvPr>
          <p:cNvSpPr txBox="1"/>
          <p:nvPr/>
        </p:nvSpPr>
        <p:spPr>
          <a:xfrm>
            <a:off x="678093" y="5534561"/>
            <a:ext cx="5345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/>
              <a:t>Mentored by: Prof. Dr. -Ing. Markus </a:t>
            </a:r>
            <a:r>
              <a:rPr lang="en-DE" sz="2000" b="1" dirty="0" err="1"/>
              <a:t>Stockmann</a:t>
            </a:r>
            <a:endParaRPr lang="en-DE" sz="2000" b="1" dirty="0"/>
          </a:p>
          <a:p>
            <a:r>
              <a:rPr lang="en-DE" altLang="en-DE" b="1" dirty="0" err="1"/>
              <a:t>Institut</a:t>
            </a:r>
            <a:r>
              <a:rPr lang="en-DE" altLang="en-DE" b="1" dirty="0"/>
              <a:t> </a:t>
            </a:r>
            <a:r>
              <a:rPr lang="en-DE" altLang="en-DE" b="1" dirty="0" err="1"/>
              <a:t>für</a:t>
            </a:r>
            <a:r>
              <a:rPr lang="en-DE" altLang="en-DE" b="1" dirty="0"/>
              <a:t> </a:t>
            </a:r>
            <a:r>
              <a:rPr lang="en-DE" altLang="en-DE" b="1" dirty="0" err="1"/>
              <a:t>Automatisierungstechnik</a:t>
            </a:r>
            <a:br>
              <a:rPr lang="en-DE" altLang="en-DE" sz="2000" b="1" dirty="0"/>
            </a:br>
            <a:br>
              <a:rPr lang="en-DE" altLang="en-DE" sz="2000" b="1" dirty="0"/>
            </a:br>
            <a:endParaRPr lang="en-DE" sz="2000" b="1" dirty="0"/>
          </a:p>
        </p:txBody>
      </p:sp>
    </p:spTree>
    <p:extLst>
      <p:ext uri="{BB962C8B-B14F-4D97-AF65-F5344CB8AC3E}">
        <p14:creationId xmlns:p14="http://schemas.microsoft.com/office/powerpoint/2010/main" val="145669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3831-FFA5-463A-B0C4-A2DFA35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13" y="986299"/>
            <a:ext cx="10663479" cy="644436"/>
          </a:xfrm>
        </p:spPr>
        <p:txBody>
          <a:bodyPr>
            <a:normAutofit/>
          </a:bodyPr>
          <a:lstStyle/>
          <a:p>
            <a:pPr algn="ctr"/>
            <a:r>
              <a:rPr lang="de-DE" sz="2800" b="1" dirty="0"/>
              <a:t>First </a:t>
            </a:r>
            <a:r>
              <a:rPr lang="de-DE" sz="2800" b="1" dirty="0" err="1"/>
              <a:t>results</a:t>
            </a:r>
            <a:r>
              <a:rPr lang="de-DE" sz="2800" b="1" dirty="0"/>
              <a:t>: </a:t>
            </a:r>
            <a:r>
              <a:rPr lang="en-DE" sz="2800" b="1" dirty="0"/>
              <a:t>Data Imputation Using Mean values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EB46C1-CC4F-4884-BCAD-81AF559DF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946" y="1571530"/>
            <a:ext cx="8548099" cy="31861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3A558-22CF-4F30-AFE1-B2B7D5A1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Anomaly Detection using Unsupervised Learning                                          Mentored by: Prof. Dr. -Ing. Markus </a:t>
            </a:r>
            <a:r>
              <a:rPr lang="en-DE" dirty="0" err="1"/>
              <a:t>Stockmann</a:t>
            </a:r>
            <a:r>
              <a:rPr lang="en-DE" dirty="0"/>
              <a:t>                                          </a:t>
            </a:r>
            <a:r>
              <a:rPr lang="en-DE" dirty="0" err="1"/>
              <a:t>Institut</a:t>
            </a:r>
            <a:r>
              <a:rPr lang="en-DE" dirty="0"/>
              <a:t> </a:t>
            </a:r>
            <a:r>
              <a:rPr lang="en-DE" dirty="0" err="1"/>
              <a:t>für</a:t>
            </a:r>
            <a:r>
              <a:rPr lang="en-DE" dirty="0"/>
              <a:t> </a:t>
            </a:r>
            <a:r>
              <a:rPr lang="en-DE" dirty="0" err="1"/>
              <a:t>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1B1CE-D7A7-42D4-815F-BFBE4694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Research Project Presentation(I) by Shantanu Dave, </a:t>
            </a:r>
            <a:r>
              <a:rPr lang="en-GB" dirty="0" err="1"/>
              <a:t>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4CAC6-3D08-4C3A-986A-E113944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10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340CA-C183-433F-A1A3-A0894620AF5D}"/>
              </a:ext>
            </a:extLst>
          </p:cNvPr>
          <p:cNvSpPr txBox="1"/>
          <p:nvPr/>
        </p:nvSpPr>
        <p:spPr>
          <a:xfrm>
            <a:off x="4935103" y="4682310"/>
            <a:ext cx="368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1">
                    <a:lumMod val="75000"/>
                  </a:schemeClr>
                </a:solidFill>
              </a:rPr>
              <a:t>Sampling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5A54D-DDF2-4BC3-AED0-EDA53152C0BC}"/>
              </a:ext>
            </a:extLst>
          </p:cNvPr>
          <p:cNvSpPr txBox="1"/>
          <p:nvPr/>
        </p:nvSpPr>
        <p:spPr>
          <a:xfrm rot="16200000">
            <a:off x="1050271" y="3184140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1">
                    <a:lumMod val="75000"/>
                  </a:schemeClr>
                </a:solidFill>
              </a:rPr>
              <a:t>Signal Value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009944-003D-42E6-965C-673834906F87}"/>
              </a:ext>
            </a:extLst>
          </p:cNvPr>
          <p:cNvSpPr txBox="1">
            <a:spLocks/>
          </p:cNvSpPr>
          <p:nvPr/>
        </p:nvSpPr>
        <p:spPr>
          <a:xfrm>
            <a:off x="752475" y="11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Task Description – 2. Data </a:t>
            </a:r>
            <a:r>
              <a:rPr lang="de-DE" b="1" dirty="0" err="1"/>
              <a:t>pretreatment</a:t>
            </a:r>
            <a:endParaRPr lang="en-DE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52C4F-3C17-4B8C-BFDF-673B86DDBB2F}"/>
              </a:ext>
            </a:extLst>
          </p:cNvPr>
          <p:cNvSpPr txBox="1"/>
          <p:nvPr/>
        </p:nvSpPr>
        <p:spPr>
          <a:xfrm>
            <a:off x="1207531" y="5116530"/>
            <a:ext cx="9426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This works by calculating the mean of the non-missing values in a column and replacing the missing values in each column by the calculated mean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Can handle numeric data types.</a:t>
            </a:r>
          </a:p>
        </p:txBody>
      </p:sp>
    </p:spTree>
    <p:extLst>
      <p:ext uri="{BB962C8B-B14F-4D97-AF65-F5344CB8AC3E}">
        <p14:creationId xmlns:p14="http://schemas.microsoft.com/office/powerpoint/2010/main" val="293235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EB844C-3C9B-4397-808A-53E10F1FC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1" t="5617" r="11515"/>
          <a:stretch/>
        </p:blipFill>
        <p:spPr>
          <a:xfrm>
            <a:off x="1392865" y="1570427"/>
            <a:ext cx="8708065" cy="302015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F3F1C-6F13-465E-BDDA-67E95128F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1B66E-D095-40F0-A69A-5D9E7074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69FD9-B795-45B8-B3CF-C8765A1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11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D404D-B7C3-4975-9414-42AA6304263C}"/>
              </a:ext>
            </a:extLst>
          </p:cNvPr>
          <p:cNvSpPr txBox="1"/>
          <p:nvPr/>
        </p:nvSpPr>
        <p:spPr>
          <a:xfrm>
            <a:off x="5153025" y="4597525"/>
            <a:ext cx="3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1">
                    <a:lumMod val="75000"/>
                  </a:schemeClr>
                </a:solidFill>
              </a:rPr>
              <a:t>Sampling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1ED47-FC09-499B-8C4E-534EBEB9B1F9}"/>
              </a:ext>
            </a:extLst>
          </p:cNvPr>
          <p:cNvSpPr txBox="1"/>
          <p:nvPr/>
        </p:nvSpPr>
        <p:spPr>
          <a:xfrm rot="16200000">
            <a:off x="451884" y="2752331"/>
            <a:ext cx="188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1">
                    <a:lumMod val="75000"/>
                  </a:schemeClr>
                </a:solidFill>
              </a:rPr>
              <a:t>Sensor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0FBE62-B6C4-4083-B888-6646E413C723}"/>
              </a:ext>
            </a:extLst>
          </p:cNvPr>
          <p:cNvCxnSpPr/>
          <p:nvPr/>
        </p:nvCxnSpPr>
        <p:spPr>
          <a:xfrm>
            <a:off x="1967023" y="1570426"/>
            <a:ext cx="79425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5242F9-F988-4FFE-AF7D-3532BF3C7B74}"/>
              </a:ext>
            </a:extLst>
          </p:cNvPr>
          <p:cNvCxnSpPr/>
          <p:nvPr/>
        </p:nvCxnSpPr>
        <p:spPr>
          <a:xfrm>
            <a:off x="1967023" y="4590579"/>
            <a:ext cx="79425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A009944-003D-42E6-965C-673834906F87}"/>
              </a:ext>
            </a:extLst>
          </p:cNvPr>
          <p:cNvSpPr txBox="1">
            <a:spLocks/>
          </p:cNvSpPr>
          <p:nvPr/>
        </p:nvSpPr>
        <p:spPr>
          <a:xfrm>
            <a:off x="752475" y="11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Task Description – 2. Data </a:t>
            </a:r>
            <a:r>
              <a:rPr lang="de-DE" b="1" dirty="0" err="1"/>
              <a:t>pretreatment</a:t>
            </a:r>
            <a:endParaRPr lang="en-DE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D43831-FFA5-463A-B0C4-A2DFA356A440}"/>
              </a:ext>
            </a:extLst>
          </p:cNvPr>
          <p:cNvSpPr txBox="1">
            <a:spLocks/>
          </p:cNvSpPr>
          <p:nvPr/>
        </p:nvSpPr>
        <p:spPr>
          <a:xfrm>
            <a:off x="403913" y="986299"/>
            <a:ext cx="10663479" cy="644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b="1" dirty="0"/>
              <a:t>First </a:t>
            </a:r>
            <a:r>
              <a:rPr lang="de-DE" sz="2800" b="1" dirty="0" err="1"/>
              <a:t>results</a:t>
            </a:r>
            <a:r>
              <a:rPr lang="de-DE" sz="2800" b="1" dirty="0"/>
              <a:t>: </a:t>
            </a:r>
            <a:r>
              <a:rPr lang="en-DE" sz="2800" b="1" dirty="0"/>
              <a:t>Data Imputation Using </a:t>
            </a:r>
            <a:r>
              <a:rPr lang="de-DE" sz="2800" b="1" dirty="0"/>
              <a:t>MICE</a:t>
            </a:r>
            <a:endParaRPr lang="en-DE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8F5A5-C7B9-4A73-8E9E-933C2344A5D4}"/>
              </a:ext>
            </a:extLst>
          </p:cNvPr>
          <p:cNvSpPr txBox="1"/>
          <p:nvPr/>
        </p:nvSpPr>
        <p:spPr>
          <a:xfrm>
            <a:off x="1062584" y="5047341"/>
            <a:ext cx="1006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This type of imputation works by filling the missing data multiple times, measuring the uncertainty of the missing values in a better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Can handle different variables of different data types.</a:t>
            </a:r>
          </a:p>
        </p:txBody>
      </p:sp>
    </p:spTree>
    <p:extLst>
      <p:ext uri="{BB962C8B-B14F-4D97-AF65-F5344CB8AC3E}">
        <p14:creationId xmlns:p14="http://schemas.microsoft.com/office/powerpoint/2010/main" val="407024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B8E70-B6ED-4982-9BF0-27B30FC3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F538A-83D8-47BD-8413-CC0D5A28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5BE02-60F9-4E34-BF88-1B65C617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12</a:t>
            </a:fld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54DD8F-6BAC-44E9-BD74-BBBF02D779F0}"/>
              </a:ext>
            </a:extLst>
          </p:cNvPr>
          <p:cNvSpPr/>
          <p:nvPr/>
        </p:nvSpPr>
        <p:spPr>
          <a:xfrm>
            <a:off x="5153025" y="4602041"/>
            <a:ext cx="213702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accent1">
                    <a:lumMod val="75000"/>
                  </a:schemeClr>
                </a:solidFill>
              </a:rPr>
              <a:t>Sampling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531167-D9EC-4B18-B230-4E695F388A76}"/>
              </a:ext>
            </a:extLst>
          </p:cNvPr>
          <p:cNvSpPr txBox="1"/>
          <p:nvPr/>
        </p:nvSpPr>
        <p:spPr>
          <a:xfrm rot="16200000">
            <a:off x="856533" y="3244334"/>
            <a:ext cx="156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1">
                    <a:lumMod val="75000"/>
                  </a:schemeClr>
                </a:solidFill>
              </a:rPr>
              <a:t>Sensor Value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0A9C92-E400-4A70-9FA2-F79C573B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77" y="1676414"/>
            <a:ext cx="8691937" cy="30038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C3A5A7-6FB2-46BD-B00E-810D782EFA3C}"/>
              </a:ext>
            </a:extLst>
          </p:cNvPr>
          <p:cNvCxnSpPr>
            <a:cxnSpLocks/>
          </p:cNvCxnSpPr>
          <p:nvPr/>
        </p:nvCxnSpPr>
        <p:spPr>
          <a:xfrm>
            <a:off x="2050856" y="1668201"/>
            <a:ext cx="8089316" cy="8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8DBD91-7065-471D-B5C2-0318AA414A18}"/>
              </a:ext>
            </a:extLst>
          </p:cNvPr>
          <p:cNvCxnSpPr>
            <a:cxnSpLocks/>
          </p:cNvCxnSpPr>
          <p:nvPr/>
        </p:nvCxnSpPr>
        <p:spPr>
          <a:xfrm>
            <a:off x="2051826" y="4673383"/>
            <a:ext cx="8088346" cy="16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A009944-003D-42E6-965C-673834906F87}"/>
              </a:ext>
            </a:extLst>
          </p:cNvPr>
          <p:cNvSpPr txBox="1">
            <a:spLocks/>
          </p:cNvSpPr>
          <p:nvPr/>
        </p:nvSpPr>
        <p:spPr>
          <a:xfrm>
            <a:off x="752475" y="11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Task Description – 2. Data </a:t>
            </a:r>
            <a:r>
              <a:rPr lang="de-DE" b="1" dirty="0" err="1"/>
              <a:t>pretreatment</a:t>
            </a:r>
            <a:endParaRPr lang="en-DE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D43831-FFA5-463A-B0C4-A2DFA356A440}"/>
              </a:ext>
            </a:extLst>
          </p:cNvPr>
          <p:cNvSpPr txBox="1">
            <a:spLocks/>
          </p:cNvSpPr>
          <p:nvPr/>
        </p:nvSpPr>
        <p:spPr>
          <a:xfrm>
            <a:off x="424462" y="945310"/>
            <a:ext cx="10663479" cy="644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b="1" dirty="0"/>
              <a:t>First </a:t>
            </a:r>
            <a:r>
              <a:rPr lang="de-DE" sz="2800" b="1" dirty="0" err="1"/>
              <a:t>results</a:t>
            </a:r>
            <a:r>
              <a:rPr lang="de-DE" sz="2800" b="1" dirty="0"/>
              <a:t>: </a:t>
            </a:r>
            <a:r>
              <a:rPr lang="en-DE" sz="2800" b="1" dirty="0"/>
              <a:t>Data Imputation Using </a:t>
            </a:r>
            <a:r>
              <a:rPr lang="de-DE" sz="2800" b="1" dirty="0"/>
              <a:t>k-NN</a:t>
            </a:r>
            <a:endParaRPr lang="en-DE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92F2B-91C5-48A4-AFB7-B6CC54D7849F}"/>
              </a:ext>
            </a:extLst>
          </p:cNvPr>
          <p:cNvSpPr txBox="1"/>
          <p:nvPr/>
        </p:nvSpPr>
        <p:spPr>
          <a:xfrm>
            <a:off x="1260761" y="4955726"/>
            <a:ext cx="10225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k-NN is an algorithm that is useful for matching a point with its closest k neighbours in a multi-dimensional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Can be useful for dealing with all kinds of missing data</a:t>
            </a:r>
          </a:p>
        </p:txBody>
      </p:sp>
    </p:spTree>
    <p:extLst>
      <p:ext uri="{BB962C8B-B14F-4D97-AF65-F5344CB8AC3E}">
        <p14:creationId xmlns:p14="http://schemas.microsoft.com/office/powerpoint/2010/main" val="346872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2CEDF-AAB0-40C3-ADA4-A2A4897B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5E8E5-B041-4ACC-87AF-85CC2BD4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CE11C-C54E-4F2E-AEE3-76045D81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13</a:t>
            </a:fld>
            <a:endParaRPr lang="en-D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009944-003D-42E6-965C-67383490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337478"/>
            <a:ext cx="10515600" cy="1325563"/>
          </a:xfrm>
        </p:spPr>
        <p:txBody>
          <a:bodyPr/>
          <a:lstStyle/>
          <a:p>
            <a:r>
              <a:rPr lang="de-DE" b="1" dirty="0"/>
              <a:t>Outlook and </a:t>
            </a:r>
            <a:r>
              <a:rPr lang="en-DE" b="1" dirty="0"/>
              <a:t>T</a:t>
            </a:r>
            <a:r>
              <a:rPr lang="de-DE" b="1" dirty="0" err="1"/>
              <a:t>imeline</a:t>
            </a:r>
            <a:endParaRPr lang="en-D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34C397-F2F8-4B09-BAB9-CDDD1D0D6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852"/>
            <a:ext cx="10515600" cy="35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5155-53CF-427A-BB0E-3CC94065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39D0E-2D86-4FE0-8977-2CA9ED5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7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[1]  </a:t>
            </a:r>
            <a:r>
              <a:rPr lang="en-DE" dirty="0"/>
              <a:t>https://www.adafruit.com/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[2]</a:t>
            </a:r>
            <a:r>
              <a:rPr lang="en-DE" dirty="0"/>
              <a:t> https://www.codeburst.io/</a:t>
            </a:r>
            <a:endParaRPr lang="de-DE" dirty="0"/>
          </a:p>
          <a:p>
            <a:pPr marL="0" indent="0">
              <a:buNone/>
            </a:pPr>
            <a:r>
              <a:rPr lang="en-DE" dirty="0"/>
              <a:t>[3] Aggarwal, Charu C. "Outlier analysis." Data mining. Springer, Cham, 2015</a:t>
            </a:r>
            <a:endParaRPr lang="de-DE" dirty="0"/>
          </a:p>
          <a:p>
            <a:pPr marL="0" indent="0">
              <a:buNone/>
            </a:pPr>
            <a:r>
              <a:rPr lang="en-DE" dirty="0"/>
              <a:t>[4] Munir, Mohsin, et al. "</a:t>
            </a:r>
            <a:r>
              <a:rPr lang="en-DE" dirty="0" err="1"/>
              <a:t>Deepant</a:t>
            </a:r>
            <a:r>
              <a:rPr lang="en-DE" dirty="0"/>
              <a:t>: A deep learning approach for unsupervised anomaly detection</a:t>
            </a:r>
            <a:br>
              <a:rPr lang="en-DE" dirty="0"/>
            </a:br>
            <a:r>
              <a:rPr lang="en-DE" dirty="0"/>
              <a:t>in time series." IEEE Access 7 (2018): 1991-2005.</a:t>
            </a:r>
          </a:p>
          <a:p>
            <a:pPr marL="0" indent="0">
              <a:buNone/>
            </a:pPr>
            <a:r>
              <a:rPr lang="en-DE" dirty="0"/>
              <a:t>[5] http://bit.do/fga4x</a:t>
            </a:r>
          </a:p>
          <a:p>
            <a:pPr marL="0" indent="0">
              <a:buNone/>
            </a:pPr>
            <a:r>
              <a:rPr lang="en-DE" dirty="0"/>
              <a:t>[6] http://tiny.cc/nuctfz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FCB3-4F56-4656-B80E-2BA7B078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6BA0D-7A51-4902-B6A5-755C1AFA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543AE-17ED-40E7-AA8B-D0CFA10B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206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7A1A-0EC7-4E3E-925B-052C0615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7"/>
            <a:ext cx="10515600" cy="1325563"/>
          </a:xfrm>
        </p:spPr>
        <p:txBody>
          <a:bodyPr/>
          <a:lstStyle/>
          <a:p>
            <a:r>
              <a:rPr lang="de-DE" b="1" dirty="0"/>
              <a:t>Appendix:</a:t>
            </a:r>
            <a:r>
              <a:rPr lang="en-DE" b="1" dirty="0"/>
              <a:t> Sensor Bot and Raspberry pi image</a:t>
            </a:r>
            <a:endParaRPr lang="en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13D909-EA15-4A6B-8A95-FC19AE03B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7109" y="1279134"/>
            <a:ext cx="5209000" cy="45411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E8686-669B-4AB5-8AEA-9706198C8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CEF9A-55DE-43FE-A508-8ACE5550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6FB3-BD38-4574-98D3-92EF1E34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15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D8FBC-0AA1-4EF4-AF89-A34A5F0737B0}"/>
              </a:ext>
            </a:extLst>
          </p:cNvPr>
          <p:cNvSpPr txBox="1"/>
          <p:nvPr/>
        </p:nvSpPr>
        <p:spPr>
          <a:xfrm rot="16200000">
            <a:off x="6540564" y="3596242"/>
            <a:ext cx="3131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Image Source: Shantanu Dave</a:t>
            </a:r>
          </a:p>
        </p:txBody>
      </p:sp>
    </p:spTree>
    <p:extLst>
      <p:ext uri="{BB962C8B-B14F-4D97-AF65-F5344CB8AC3E}">
        <p14:creationId xmlns:p14="http://schemas.microsoft.com/office/powerpoint/2010/main" val="74732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DF66-2BD2-4670-A006-A3903C132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0975"/>
            <a:ext cx="10734675" cy="1325563"/>
          </a:xfrm>
        </p:spPr>
        <p:txBody>
          <a:bodyPr/>
          <a:lstStyle/>
          <a:p>
            <a:r>
              <a:rPr lang="de-DE" b="1" dirty="0"/>
              <a:t>Appendix: </a:t>
            </a:r>
            <a:r>
              <a:rPr lang="de-DE" b="1" dirty="0" err="1"/>
              <a:t>How</a:t>
            </a:r>
            <a:r>
              <a:rPr lang="de-DE" b="1" dirty="0"/>
              <a:t> do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sensor</a:t>
            </a:r>
            <a:r>
              <a:rPr lang="de-DE" b="1" dirty="0"/>
              <a:t> </a:t>
            </a:r>
            <a:r>
              <a:rPr lang="de-DE" b="1" dirty="0" err="1"/>
              <a:t>bots</a:t>
            </a:r>
            <a:r>
              <a:rPr lang="de-DE" b="1" dirty="0"/>
              <a:t> </a:t>
            </a:r>
            <a:r>
              <a:rPr lang="de-DE" b="1" dirty="0" err="1"/>
              <a:t>work</a:t>
            </a:r>
            <a:r>
              <a:rPr lang="de-DE" b="1" dirty="0"/>
              <a:t>?</a:t>
            </a:r>
            <a:endParaRPr lang="en-D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B5141-7080-489F-9DD2-2797DA48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736" y="1506538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Measurement 1: Noise level (0 to 5V in 10bit resolution --&gt; 0 to 1023)</a:t>
            </a:r>
            <a:endParaRPr lang="en-DE" dirty="0"/>
          </a:p>
          <a:p>
            <a:r>
              <a:rPr lang="en-GB" dirty="0"/>
              <a:t>Measurement 2: Light level (voltage divider, LDR type and resistor,</a:t>
            </a:r>
            <a:r>
              <a:rPr lang="en-DE" dirty="0"/>
              <a:t> </a:t>
            </a:r>
            <a:r>
              <a:rPr lang="en-GB" dirty="0"/>
              <a:t>0 to 5V in 10 bit resolution)</a:t>
            </a:r>
            <a:endParaRPr lang="en-DE" dirty="0"/>
          </a:p>
          <a:p>
            <a:r>
              <a:rPr lang="en-GB" dirty="0"/>
              <a:t>Measurement </a:t>
            </a:r>
            <a:r>
              <a:rPr lang="en-DE" dirty="0"/>
              <a:t>(</a:t>
            </a:r>
            <a:r>
              <a:rPr lang="en-GB" dirty="0"/>
              <a:t>3</a:t>
            </a:r>
            <a:r>
              <a:rPr lang="en-DE" dirty="0"/>
              <a:t>,4,5)</a:t>
            </a:r>
            <a:r>
              <a:rPr lang="en-GB" dirty="0"/>
              <a:t>: Gyroscope </a:t>
            </a:r>
            <a:r>
              <a:rPr lang="en-DE" dirty="0"/>
              <a:t>(</a:t>
            </a:r>
            <a:r>
              <a:rPr lang="en-GB" dirty="0"/>
              <a:t>x</a:t>
            </a:r>
            <a:r>
              <a:rPr lang="en-DE" dirty="0"/>
              <a:t>,</a:t>
            </a:r>
            <a:r>
              <a:rPr lang="en-DE" dirty="0" err="1"/>
              <a:t>y,z</a:t>
            </a:r>
            <a:r>
              <a:rPr lang="en-DE" dirty="0"/>
              <a:t>)</a:t>
            </a:r>
            <a:r>
              <a:rPr lang="en-GB" dirty="0"/>
              <a:t> direction (default setting is +/- 250 </a:t>
            </a:r>
            <a:r>
              <a:rPr lang="en-GB" dirty="0" err="1"/>
              <a:t>deg</a:t>
            </a:r>
            <a:r>
              <a:rPr lang="en-GB" dirty="0"/>
              <a:t>/sec)</a:t>
            </a:r>
            <a:endParaRPr lang="en-DE" dirty="0"/>
          </a:p>
          <a:p>
            <a:r>
              <a:rPr lang="en-GB" dirty="0"/>
              <a:t>Measurement 6: Temperature (voltage d</a:t>
            </a:r>
            <a:r>
              <a:rPr lang="en-DE" dirty="0" err="1"/>
              <a:t>i</a:t>
            </a:r>
            <a:r>
              <a:rPr lang="en-GB" dirty="0" err="1"/>
              <a:t>vider</a:t>
            </a:r>
            <a:r>
              <a:rPr lang="en-GB" dirty="0"/>
              <a:t>, thermistor and resistor</a:t>
            </a:r>
            <a:r>
              <a:rPr lang="en-DE" dirty="0"/>
              <a:t> : </a:t>
            </a:r>
            <a:r>
              <a:rPr lang="en-GB" dirty="0"/>
              <a:t>10kO resistor and a 10kO thermistor (at room temp). This leads to a range of 400 to 600 (roughly).</a:t>
            </a:r>
            <a:endParaRPr lang="en-DE" dirty="0"/>
          </a:p>
          <a:p>
            <a:r>
              <a:rPr lang="en-GB" dirty="0"/>
              <a:t>Measurement 7: Dust measurement (0 to 8000 pcs/0.01cf )</a:t>
            </a:r>
            <a:endParaRPr lang="en-DE" dirty="0"/>
          </a:p>
          <a:p>
            <a:r>
              <a:rPr lang="en-GB" dirty="0"/>
              <a:t>Measurement 8: C</a:t>
            </a:r>
            <a:r>
              <a:rPr lang="en-DE" dirty="0"/>
              <a:t>O2</a:t>
            </a:r>
            <a:r>
              <a:rPr lang="en-GB" dirty="0"/>
              <a:t> (400 to 8192 ppm)</a:t>
            </a:r>
            <a:endParaRPr lang="en-DE" dirty="0"/>
          </a:p>
          <a:p>
            <a:r>
              <a:rPr lang="en-GB" dirty="0"/>
              <a:t>Measurement 9: TVOC (organic) ( 0ppb to 1187ppb)</a:t>
            </a:r>
            <a:endParaRPr lang="en-DE" dirty="0"/>
          </a:p>
          <a:p>
            <a:r>
              <a:rPr lang="en-GB" dirty="0"/>
              <a:t>Measurement 10: Humidity (20 to 90% </a:t>
            </a:r>
            <a:r>
              <a:rPr lang="en-GB" dirty="0" err="1"/>
              <a:t>rel</a:t>
            </a:r>
            <a:r>
              <a:rPr lang="en-GB" dirty="0"/>
              <a:t> humidity)</a:t>
            </a:r>
            <a:r>
              <a:rPr lang="en-DE" dirty="0"/>
              <a:t>#</a:t>
            </a:r>
          </a:p>
          <a:p>
            <a:r>
              <a:rPr lang="en-DE" dirty="0"/>
              <a:t>Last and the most important one is </a:t>
            </a:r>
            <a:r>
              <a:rPr lang="en-GB" dirty="0"/>
              <a:t>The ESP8266 ESP-01</a:t>
            </a:r>
            <a:r>
              <a:rPr lang="en-DE" dirty="0"/>
              <a:t>, it</a:t>
            </a:r>
            <a:r>
              <a:rPr lang="en-GB" dirty="0"/>
              <a:t> is a Wi-Fi module that allows microcontrollers access to a Wi-Fi network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CE988-81B1-4D80-AEE5-822AC782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424" y="6311900"/>
            <a:ext cx="3267075" cy="365125"/>
          </a:xfrm>
        </p:spPr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A8A63-FBE2-4356-A479-EF62EA22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49698-4F91-4390-9D70-9722637B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92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1B8C-E78A-42FE-949F-45269B78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569"/>
            <a:ext cx="10515600" cy="1938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11500" dirty="0"/>
              <a:t>Thank you!!!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13B81-8BE4-4B0A-98CE-890C000F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9FC2F-21C1-4398-8B15-CB65469D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1C9B0-1073-4683-883F-6054E994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3278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1C2FF3-3510-429D-8F1E-DB6A5457F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85513">
            <a:off x="7675651" y="616448"/>
            <a:ext cx="3913597" cy="47980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088C5-B24E-4E7D-BD42-490DDF61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EDEA3-AAEF-4A38-8A58-B803630A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36032-2800-4A76-81BA-66BFB297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18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DED9F-58EB-4404-8CFF-027E0E321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364" y="2062963"/>
            <a:ext cx="656518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4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CC22-A97A-46F8-8282-74BB1C02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6311900"/>
            <a:ext cx="3400425" cy="330920"/>
          </a:xfrm>
        </p:spPr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8C446-AD44-4ED7-ACA8-722DCA34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8725" y="6312620"/>
            <a:ext cx="4114800" cy="365125"/>
          </a:xfrm>
        </p:spPr>
        <p:txBody>
          <a:bodyPr/>
          <a:lstStyle/>
          <a:p>
            <a:r>
              <a:rPr lang="en-GB" dirty="0"/>
              <a:t>Research Project Presentation(I) by Shantanu Dave, </a:t>
            </a:r>
            <a:r>
              <a:rPr lang="en-GB" dirty="0" err="1"/>
              <a:t>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9F9DA-6DF2-43BD-A918-6F0BCE0D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2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57B54-F635-4215-ABB2-DEE970E735CD}"/>
              </a:ext>
            </a:extLst>
          </p:cNvPr>
          <p:cNvSpPr txBox="1"/>
          <p:nvPr/>
        </p:nvSpPr>
        <p:spPr>
          <a:xfrm>
            <a:off x="868702" y="525908"/>
            <a:ext cx="7372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400" b="1" dirty="0">
                <a:latin typeface="+mj-lt"/>
              </a:rPr>
              <a:t>Outline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4A26-2D02-43E9-8456-E795EB078C50}"/>
              </a:ext>
            </a:extLst>
          </p:cNvPr>
          <p:cNvSpPr txBox="1"/>
          <p:nvPr/>
        </p:nvSpPr>
        <p:spPr>
          <a:xfrm>
            <a:off x="868702" y="1633591"/>
            <a:ext cx="814173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800" dirty="0"/>
              <a:t>What </a:t>
            </a:r>
            <a:r>
              <a:rPr lang="de-DE" sz="2800" dirty="0" err="1"/>
              <a:t>are</a:t>
            </a:r>
            <a:r>
              <a:rPr lang="de-DE" sz="2800" dirty="0"/>
              <a:t> </a:t>
            </a:r>
            <a:r>
              <a:rPr lang="de-DE" sz="2800" dirty="0" err="1"/>
              <a:t>Anomalies</a:t>
            </a:r>
            <a:r>
              <a:rPr lang="en-DE" sz="2800" dirty="0"/>
              <a:t>?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Why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detect</a:t>
            </a:r>
            <a:r>
              <a:rPr lang="de-DE" sz="2800" dirty="0"/>
              <a:t> </a:t>
            </a:r>
            <a:r>
              <a:rPr lang="de-DE" sz="2800" dirty="0" err="1"/>
              <a:t>Anomalies</a:t>
            </a:r>
            <a:r>
              <a:rPr lang="de-DE" sz="2800" dirty="0"/>
              <a:t> in </a:t>
            </a:r>
            <a:r>
              <a:rPr lang="de-DE" sz="2800" dirty="0" err="1"/>
              <a:t>process</a:t>
            </a:r>
            <a:r>
              <a:rPr lang="de-DE" sz="2800" dirty="0"/>
              <a:t> </a:t>
            </a:r>
            <a:r>
              <a:rPr lang="de-DE" sz="2800" dirty="0" err="1"/>
              <a:t>industry</a:t>
            </a:r>
            <a:r>
              <a:rPr lang="de-DE" sz="28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800" dirty="0"/>
              <a:t>Task Description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Outlook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timeline</a:t>
            </a:r>
            <a:r>
              <a:rPr lang="en-DE" sz="2800" dirty="0"/>
              <a:t> 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Appendix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684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7F3F0B-24D7-403F-9356-5F800588E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255034"/>
            <a:ext cx="10515600" cy="4351338"/>
          </a:xfrm>
        </p:spPr>
        <p:txBody>
          <a:bodyPr>
            <a:normAutofit/>
          </a:bodyPr>
          <a:lstStyle/>
          <a:p>
            <a:r>
              <a:rPr lang="en-DE" dirty="0"/>
              <a:t>Anomaly is a pattern in the data that does not follow the expected behaviour</a:t>
            </a:r>
          </a:p>
          <a:p>
            <a:r>
              <a:rPr lang="en-DE" dirty="0"/>
              <a:t>It is also referred to as </a:t>
            </a:r>
            <a:r>
              <a:rPr lang="de-DE" dirty="0"/>
              <a:t>„</a:t>
            </a:r>
            <a:r>
              <a:rPr lang="en-DE" dirty="0"/>
              <a:t>Outliers</a:t>
            </a:r>
            <a:r>
              <a:rPr lang="de-DE" dirty="0"/>
              <a:t>“</a:t>
            </a:r>
            <a:r>
              <a:rPr lang="en-DE" dirty="0"/>
              <a:t>, </a:t>
            </a:r>
            <a:r>
              <a:rPr lang="de-DE" dirty="0"/>
              <a:t>„</a:t>
            </a:r>
            <a:r>
              <a:rPr lang="en-DE" dirty="0"/>
              <a:t>Exceptional cases</a:t>
            </a:r>
            <a:r>
              <a:rPr lang="de-DE" dirty="0"/>
              <a:t>“</a:t>
            </a:r>
            <a:r>
              <a:rPr lang="en-DE" dirty="0"/>
              <a:t> etc</a:t>
            </a:r>
          </a:p>
          <a:p>
            <a:r>
              <a:rPr lang="en-DE" dirty="0"/>
              <a:t>Anomaly Detection plays a vital role in </a:t>
            </a:r>
          </a:p>
          <a:p>
            <a:pPr marL="0" indent="0">
              <a:buNone/>
            </a:pPr>
            <a:r>
              <a:rPr lang="en-DE" dirty="0"/>
              <a:t>	a) Electronic sensor events</a:t>
            </a:r>
          </a:p>
          <a:p>
            <a:pPr marL="0" indent="0">
              <a:buNone/>
            </a:pPr>
            <a:r>
              <a:rPr lang="en-DE" dirty="0"/>
              <a:t> 	b) Intrusion Detection system</a:t>
            </a:r>
          </a:p>
          <a:p>
            <a:pPr marL="0" indent="0">
              <a:buNone/>
            </a:pPr>
            <a:r>
              <a:rPr lang="en-DE" dirty="0"/>
              <a:t>	c) Fraud Detection</a:t>
            </a:r>
          </a:p>
          <a:p>
            <a:pPr marL="0" indent="0">
              <a:buNone/>
            </a:pPr>
            <a:r>
              <a:rPr lang="en-DE" dirty="0"/>
              <a:t>	d) Process Chemistry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9972C-21D4-4BF9-AAE9-81586947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D175E-C8B5-4A3F-8B99-7E0D9C55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C732B-D854-4791-94A4-B06F45C9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3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061600-B8E2-4779-B3DC-3F4DA5B83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414" y="2978677"/>
            <a:ext cx="4076512" cy="24240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445252-6402-4CC9-810B-BA02FC481D7B}"/>
              </a:ext>
            </a:extLst>
          </p:cNvPr>
          <p:cNvSpPr txBox="1"/>
          <p:nvPr/>
        </p:nvSpPr>
        <p:spPr>
          <a:xfrm>
            <a:off x="7162800" y="5399949"/>
            <a:ext cx="4048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Image Source: Identifying outliers - Minitab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009944-003D-42E6-965C-673834906F87}"/>
              </a:ext>
            </a:extLst>
          </p:cNvPr>
          <p:cNvSpPr txBox="1">
            <a:spLocks/>
          </p:cNvSpPr>
          <p:nvPr/>
        </p:nvSpPr>
        <p:spPr>
          <a:xfrm>
            <a:off x="752475" y="104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„</a:t>
            </a:r>
            <a:r>
              <a:rPr lang="de-DE" b="1" dirty="0" err="1"/>
              <a:t>Anomalies</a:t>
            </a:r>
            <a:r>
              <a:rPr lang="de-DE" b="1" dirty="0"/>
              <a:t>“?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134230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9944-003D-42E6-965C-67383490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04536"/>
            <a:ext cx="10515600" cy="1325563"/>
          </a:xfrm>
        </p:spPr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detect</a:t>
            </a:r>
            <a:r>
              <a:rPr lang="de-DE" b="1" dirty="0"/>
              <a:t> „</a:t>
            </a:r>
            <a:r>
              <a:rPr lang="de-DE" b="1" dirty="0" err="1"/>
              <a:t>Anomalies</a:t>
            </a:r>
            <a:r>
              <a:rPr lang="de-DE" b="1" dirty="0"/>
              <a:t>“ in </a:t>
            </a:r>
            <a:r>
              <a:rPr lang="de-DE" b="1" dirty="0" err="1"/>
              <a:t>process</a:t>
            </a:r>
            <a:r>
              <a:rPr lang="de-DE" b="1" dirty="0"/>
              <a:t> </a:t>
            </a:r>
            <a:r>
              <a:rPr lang="de-DE" b="1" dirty="0" err="1"/>
              <a:t>industry</a:t>
            </a:r>
            <a:endParaRPr lang="en-DE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1D26-93C7-4E72-9388-23FD02F7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03758-5ACD-40AE-A43D-BD41AB8CF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E9752-E4E6-4221-A15C-FA28C811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4</a:t>
            </a:fld>
            <a:endParaRPr lang="en-DE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B9AD20B-5F07-45DC-BD3A-52EAF71567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2476" y="1204727"/>
            <a:ext cx="1068705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DE" sz="2400" dirty="0" err="1">
                <a:latin typeface="Arial" panose="020B0604020202020204" pitchFamily="34" charset="0"/>
              </a:rPr>
              <a:t>Anomaly</a:t>
            </a:r>
            <a:r>
              <a:rPr lang="de-DE" altLang="en-DE" sz="2400" dirty="0">
                <a:latin typeface="Arial" panose="020B0604020202020204" pitchFamily="34" charset="0"/>
              </a:rPr>
              <a:t> </a:t>
            </a:r>
            <a:r>
              <a:rPr lang="de-DE" altLang="en-DE" sz="2400" dirty="0" err="1">
                <a:latin typeface="Arial" panose="020B0604020202020204" pitchFamily="34" charset="0"/>
              </a:rPr>
              <a:t>detection</a:t>
            </a:r>
            <a:r>
              <a:rPr kumimoji="0" lang="de-DE" altLang="en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de-DE" altLang="en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de-DE" altLang="en-DE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bigger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unsafe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situations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de-DE" altLang="en-DE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chemistry</a:t>
            </a:r>
            <a:endParaRPr kumimoji="0" lang="en-DE" altLang="en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br>
              <a:rPr kumimoji="0" lang="en-DE" altLang="en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DE" altLang="en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Bildergebnis fÃ¼r Industrieanl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67" y="2482287"/>
            <a:ext cx="4395937" cy="238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Bildergebnis fÃ¼r Messwar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08" y="2707657"/>
            <a:ext cx="3192742" cy="212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ieren 8"/>
          <p:cNvGrpSpPr/>
          <p:nvPr/>
        </p:nvGrpSpPr>
        <p:grpSpPr>
          <a:xfrm>
            <a:off x="7165708" y="3133261"/>
            <a:ext cx="545484" cy="584593"/>
            <a:chOff x="1602861" y="1713917"/>
            <a:chExt cx="545484" cy="584593"/>
          </a:xfrm>
        </p:grpSpPr>
        <p:sp>
          <p:nvSpPr>
            <p:cNvPr id="11" name="Träne 10"/>
            <p:cNvSpPr/>
            <p:nvPr/>
          </p:nvSpPr>
          <p:spPr>
            <a:xfrm rot="8341928">
              <a:off x="1602861" y="1713917"/>
              <a:ext cx="545484" cy="584593"/>
            </a:xfrm>
            <a:prstGeom prst="teardrop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6" descr="https://png2.kisspng.com/sh/d28c91150ddfb899e72097dea0dc23e8/L0KzQYm3VcEyN5R5j5H0aYP2gLBuTfVueJ10kdduLXPvecG0ggJ1NWZmfqc6Y0W5Sba6V8g1NmU6TqI8NUm7QYa5VsAyO2E2TKg9OEGxgLBu/kisspng-employee-clip-art-5af51c569e3784.4560359815260130146481.png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319" y="1815500"/>
              <a:ext cx="508568" cy="381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pieren 12"/>
          <p:cNvGrpSpPr/>
          <p:nvPr/>
        </p:nvGrpSpPr>
        <p:grpSpPr>
          <a:xfrm>
            <a:off x="7979330" y="3323973"/>
            <a:ext cx="545484" cy="584593"/>
            <a:chOff x="1602861" y="1713917"/>
            <a:chExt cx="545484" cy="584593"/>
          </a:xfrm>
        </p:grpSpPr>
        <p:sp>
          <p:nvSpPr>
            <p:cNvPr id="14" name="Träne 13"/>
            <p:cNvSpPr/>
            <p:nvPr/>
          </p:nvSpPr>
          <p:spPr>
            <a:xfrm rot="8341928">
              <a:off x="1602861" y="1713917"/>
              <a:ext cx="545484" cy="584593"/>
            </a:xfrm>
            <a:prstGeom prst="teardrop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6" descr="https://png2.kisspng.com/sh/d28c91150ddfb899e72097dea0dc23e8/L0KzQYm3VcEyN5R5j5H0aYP2gLBuTfVueJ10kdduLXPvecG0ggJ1NWZmfqc6Y0W5Sba6V8g1NmU6TqI8NUm7QYa5VsAyO2E2TKg9OEGxgLBu/kisspng-employee-clip-art-5af51c569e3784.4560359815260130146481.png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319" y="1815500"/>
              <a:ext cx="508568" cy="381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Gewitterblitz 15"/>
          <p:cNvSpPr/>
          <p:nvPr/>
        </p:nvSpPr>
        <p:spPr>
          <a:xfrm>
            <a:off x="8649654" y="3644847"/>
            <a:ext cx="348391" cy="370949"/>
          </a:xfrm>
          <a:prstGeom prst="lightningBol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4848840" y="3529856"/>
            <a:ext cx="681371" cy="746718"/>
            <a:chOff x="2941747" y="2782170"/>
            <a:chExt cx="6167336" cy="6284068"/>
          </a:xfrm>
        </p:grpSpPr>
        <p:sp>
          <p:nvSpPr>
            <p:cNvPr id="18" name="Rechteck 17"/>
            <p:cNvSpPr/>
            <p:nvPr/>
          </p:nvSpPr>
          <p:spPr>
            <a:xfrm>
              <a:off x="4523874" y="3609636"/>
              <a:ext cx="3003082" cy="3773103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Bildergebnis fÃ¼r Bot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200" b="82500" l="14400" r="8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9" t="16797" r="17871" b="17228"/>
            <a:stretch/>
          </p:blipFill>
          <p:spPr bwMode="auto">
            <a:xfrm>
              <a:off x="2941747" y="2782170"/>
              <a:ext cx="6167336" cy="628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pieren 19"/>
          <p:cNvGrpSpPr/>
          <p:nvPr/>
        </p:nvGrpSpPr>
        <p:grpSpPr>
          <a:xfrm>
            <a:off x="3565944" y="3825633"/>
            <a:ext cx="681371" cy="746718"/>
            <a:chOff x="2941747" y="2782170"/>
            <a:chExt cx="6167336" cy="6284068"/>
          </a:xfrm>
        </p:grpSpPr>
        <p:sp>
          <p:nvSpPr>
            <p:cNvPr id="21" name="Rechteck 20"/>
            <p:cNvSpPr/>
            <p:nvPr/>
          </p:nvSpPr>
          <p:spPr>
            <a:xfrm>
              <a:off x="4523874" y="3609636"/>
              <a:ext cx="3003082" cy="3773103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Picture 2" descr="Bildergebnis fÃ¼r Bot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200" b="82500" l="14400" r="8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9" t="16797" r="17871" b="17228"/>
            <a:stretch/>
          </p:blipFill>
          <p:spPr bwMode="auto">
            <a:xfrm>
              <a:off x="2941747" y="2782170"/>
              <a:ext cx="6167336" cy="628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pieren 22"/>
          <p:cNvGrpSpPr/>
          <p:nvPr/>
        </p:nvGrpSpPr>
        <p:grpSpPr>
          <a:xfrm>
            <a:off x="1744017" y="3903215"/>
            <a:ext cx="681371" cy="746718"/>
            <a:chOff x="2941747" y="2782170"/>
            <a:chExt cx="6167336" cy="6284068"/>
          </a:xfrm>
        </p:grpSpPr>
        <p:sp>
          <p:nvSpPr>
            <p:cNvPr id="24" name="Rechteck 23"/>
            <p:cNvSpPr/>
            <p:nvPr/>
          </p:nvSpPr>
          <p:spPr>
            <a:xfrm>
              <a:off x="4523874" y="3609636"/>
              <a:ext cx="3003082" cy="3773103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Bildergebnis fÃ¼r Bot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200" b="82500" l="14400" r="8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9" t="16797" r="17871" b="17228"/>
            <a:stretch/>
          </p:blipFill>
          <p:spPr bwMode="auto">
            <a:xfrm>
              <a:off x="2941747" y="2782170"/>
              <a:ext cx="6167336" cy="628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pieren 25"/>
          <p:cNvGrpSpPr/>
          <p:nvPr/>
        </p:nvGrpSpPr>
        <p:grpSpPr>
          <a:xfrm>
            <a:off x="2585836" y="3275565"/>
            <a:ext cx="590834" cy="648393"/>
            <a:chOff x="2941747" y="2782170"/>
            <a:chExt cx="6167336" cy="6284068"/>
          </a:xfrm>
        </p:grpSpPr>
        <p:sp>
          <p:nvSpPr>
            <p:cNvPr id="27" name="Rechteck 26"/>
            <p:cNvSpPr/>
            <p:nvPr/>
          </p:nvSpPr>
          <p:spPr>
            <a:xfrm>
              <a:off x="4523874" y="3609636"/>
              <a:ext cx="3003082" cy="3773103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Picture 2" descr="Bildergebnis fÃ¼r Bot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200" b="82500" l="14400" r="8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9" t="16797" r="17871" b="17228"/>
            <a:stretch/>
          </p:blipFill>
          <p:spPr bwMode="auto">
            <a:xfrm>
              <a:off x="2941747" y="2782170"/>
              <a:ext cx="6167336" cy="628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uppieren 28"/>
          <p:cNvGrpSpPr/>
          <p:nvPr/>
        </p:nvGrpSpPr>
        <p:grpSpPr>
          <a:xfrm>
            <a:off x="4163136" y="3119597"/>
            <a:ext cx="547429" cy="505016"/>
            <a:chOff x="2941747" y="2782170"/>
            <a:chExt cx="6167336" cy="6284068"/>
          </a:xfrm>
        </p:grpSpPr>
        <p:sp>
          <p:nvSpPr>
            <p:cNvPr id="30" name="Rechteck 29"/>
            <p:cNvSpPr/>
            <p:nvPr/>
          </p:nvSpPr>
          <p:spPr>
            <a:xfrm>
              <a:off x="4523874" y="3609636"/>
              <a:ext cx="3003082" cy="3773103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" name="Picture 2" descr="Bildergebnis fÃ¼r Bot"/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5200" b="82500" l="14400" r="8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9" t="16797" r="17871" b="17228"/>
            <a:stretch/>
          </p:blipFill>
          <p:spPr bwMode="auto">
            <a:xfrm>
              <a:off x="2941747" y="2782170"/>
              <a:ext cx="6167336" cy="628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uppieren 31"/>
          <p:cNvGrpSpPr/>
          <p:nvPr/>
        </p:nvGrpSpPr>
        <p:grpSpPr>
          <a:xfrm>
            <a:off x="5355416" y="3072119"/>
            <a:ext cx="455672" cy="413178"/>
            <a:chOff x="2941747" y="2782170"/>
            <a:chExt cx="6167336" cy="6284068"/>
          </a:xfrm>
        </p:grpSpPr>
        <p:sp>
          <p:nvSpPr>
            <p:cNvPr id="33" name="Rechteck 32"/>
            <p:cNvSpPr/>
            <p:nvPr/>
          </p:nvSpPr>
          <p:spPr>
            <a:xfrm>
              <a:off x="4523874" y="3609636"/>
              <a:ext cx="3003082" cy="3773103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Picture 2" descr="Bildergebnis fÃ¼r Bot"/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5200" b="82500" l="14400" r="8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9" t="16797" r="17871" b="17228"/>
            <a:stretch/>
          </p:blipFill>
          <p:spPr bwMode="auto">
            <a:xfrm>
              <a:off x="2941747" y="2782170"/>
              <a:ext cx="6167336" cy="628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räne 34"/>
          <p:cNvSpPr/>
          <p:nvPr/>
        </p:nvSpPr>
        <p:spPr>
          <a:xfrm rot="8341928">
            <a:off x="5617959" y="4206961"/>
            <a:ext cx="655306" cy="689093"/>
          </a:xfrm>
          <a:prstGeom prst="teardrop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0"/>
          </a:gra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Picture 2" descr="Bildergebnis fÃ¼r kÃ¼nstliche intelligenz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3" b="87500" l="29948" r="726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103"/>
          <a:stretch/>
        </p:blipFill>
        <p:spPr bwMode="auto">
          <a:xfrm>
            <a:off x="5355416" y="4384363"/>
            <a:ext cx="1288949" cy="4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Gerade Verbindung mit Pfeil 36"/>
          <p:cNvCxnSpPr>
            <a:endCxn id="31" idx="3"/>
          </p:cNvCxnSpPr>
          <p:nvPr/>
        </p:nvCxnSpPr>
        <p:spPr>
          <a:xfrm flipH="1">
            <a:off x="4710565" y="3275565"/>
            <a:ext cx="644851" cy="9654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endCxn id="28" idx="3"/>
          </p:cNvCxnSpPr>
          <p:nvPr/>
        </p:nvCxnSpPr>
        <p:spPr>
          <a:xfrm flipH="1">
            <a:off x="3176670" y="3420149"/>
            <a:ext cx="1029257" cy="179613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 flipH="1">
            <a:off x="2301618" y="3750253"/>
            <a:ext cx="298564" cy="173705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5" idx="3"/>
            <a:endCxn id="22" idx="1"/>
          </p:cNvCxnSpPr>
          <p:nvPr/>
        </p:nvCxnSpPr>
        <p:spPr>
          <a:xfrm flipV="1">
            <a:off x="2425388" y="4198992"/>
            <a:ext cx="1140556" cy="77582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22" idx="3"/>
          </p:cNvCxnSpPr>
          <p:nvPr/>
        </p:nvCxnSpPr>
        <p:spPr>
          <a:xfrm flipV="1">
            <a:off x="4247315" y="4015796"/>
            <a:ext cx="736377" cy="183196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19" idx="3"/>
            <a:endCxn id="35" idx="3"/>
          </p:cNvCxnSpPr>
          <p:nvPr/>
        </p:nvCxnSpPr>
        <p:spPr>
          <a:xfrm>
            <a:off x="5530211" y="3903215"/>
            <a:ext cx="430608" cy="31243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/>
          <p:nvPr/>
        </p:nvCxnSpPr>
        <p:spPr>
          <a:xfrm flipV="1">
            <a:off x="6295697" y="4276574"/>
            <a:ext cx="1250731" cy="295777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388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9944-003D-42E6-965C-67383490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4" y="115046"/>
            <a:ext cx="10998091" cy="1325563"/>
          </a:xfrm>
        </p:spPr>
        <p:txBody>
          <a:bodyPr/>
          <a:lstStyle/>
          <a:p>
            <a:r>
              <a:rPr lang="en-DE" b="1" dirty="0"/>
              <a:t>Task Description</a:t>
            </a:r>
            <a:r>
              <a:rPr lang="de-DE" b="1" dirty="0"/>
              <a:t> – Development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en-DE" b="1" dirty="0"/>
              <a:t>I</a:t>
            </a:r>
            <a:r>
              <a:rPr lang="de-DE" b="1" dirty="0" err="1"/>
              <a:t>ntelligence</a:t>
            </a:r>
            <a:endParaRPr lang="en-DE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1D26-93C7-4E72-9388-23FD02F7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03758-5ACD-40AE-A43D-BD41AB8CF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E9752-E4E6-4221-A15C-FA28C811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5</a:t>
            </a:fld>
            <a:endParaRPr lang="en-DE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B9AD20B-5F07-45DC-BD3A-52EAF71567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2476" y="1337308"/>
            <a:ext cx="10687050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DE" sz="2400" dirty="0" err="1">
                <a:latin typeface="Arial" panose="020B0604020202020204" pitchFamily="34" charset="0"/>
              </a:rPr>
              <a:t>What</a:t>
            </a:r>
            <a:r>
              <a:rPr lang="de-DE" altLang="en-DE" sz="2400" dirty="0">
                <a:latin typeface="Arial" panose="020B0604020202020204" pitchFamily="34" charset="0"/>
              </a:rPr>
              <a:t> </a:t>
            </a:r>
            <a:r>
              <a:rPr lang="de-DE" altLang="en-DE" sz="2400" dirty="0" err="1">
                <a:latin typeface="Arial" panose="020B0604020202020204" pitchFamily="34" charset="0"/>
              </a:rPr>
              <a:t>are</a:t>
            </a:r>
            <a:r>
              <a:rPr lang="de-DE" altLang="en-DE" sz="2400" dirty="0">
                <a:latin typeface="Arial" panose="020B0604020202020204" pitchFamily="34" charset="0"/>
              </a:rPr>
              <a:t> </a:t>
            </a:r>
            <a:r>
              <a:rPr lang="de-DE" altLang="en-DE" sz="2400" dirty="0" err="1">
                <a:latin typeface="Arial" panose="020B0604020202020204" pitchFamily="34" charset="0"/>
              </a:rPr>
              <a:t>the</a:t>
            </a:r>
            <a:r>
              <a:rPr lang="de-DE" altLang="en-DE" sz="2400" dirty="0">
                <a:latin typeface="Arial" panose="020B0604020202020204" pitchFamily="34" charset="0"/>
              </a:rPr>
              <a:t> „</a:t>
            </a:r>
            <a:r>
              <a:rPr lang="de-DE" altLang="en-DE" sz="2400" dirty="0" err="1">
                <a:latin typeface="Arial" panose="020B0604020202020204" pitchFamily="34" charset="0"/>
              </a:rPr>
              <a:t>brain</a:t>
            </a:r>
            <a:r>
              <a:rPr lang="de-DE" altLang="en-DE" sz="2400" dirty="0">
                <a:latin typeface="Arial" panose="020B0604020202020204" pitchFamily="34" charset="0"/>
              </a:rPr>
              <a:t>“ </a:t>
            </a:r>
            <a:r>
              <a:rPr lang="de-DE" altLang="en-DE" sz="2400" dirty="0" err="1">
                <a:latin typeface="Arial" panose="020B0604020202020204" pitchFamily="34" charset="0"/>
              </a:rPr>
              <a:t>tasks</a:t>
            </a:r>
            <a:endParaRPr kumimoji="0" lang="en-DE" altLang="en-DE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 typeface="+mj-lt"/>
              <a:buAutoNum type="arabicPeriod"/>
            </a:pPr>
            <a:r>
              <a:rPr lang="de-DE" altLang="en-DE" sz="2400" dirty="0" err="1">
                <a:latin typeface="Arial" panose="020B0604020202020204" pitchFamily="34" charset="0"/>
              </a:rPr>
              <a:t>Fetch</a:t>
            </a:r>
            <a:r>
              <a:rPr lang="de-DE" altLang="en-DE" sz="2400" dirty="0">
                <a:latin typeface="Arial" panose="020B0604020202020204" pitchFamily="34" charset="0"/>
              </a:rPr>
              <a:t> </a:t>
            </a:r>
            <a:r>
              <a:rPr kumimoji="0" lang="en-DE" altLang="en-DE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</a:t>
            </a:r>
            <a:r>
              <a:rPr kumimoji="0" lang="de-DE" altLang="en-DE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from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</a:rPr>
              <a:t> an Access </a:t>
            </a:r>
            <a:r>
              <a:rPr kumimoji="0" lang="de-DE" altLang="en-DE" sz="2400" b="0" i="0" u="none" strike="noStrike" cap="none" normalizeH="0" dirty="0" err="1">
                <a:ln>
                  <a:noFill/>
                </a:ln>
                <a:effectLst/>
                <a:latin typeface="Arial" panose="020B0604020202020204" pitchFamily="34" charset="0"/>
              </a:rPr>
              <a:t>point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</a:rPr>
              <a:t> (last </a:t>
            </a:r>
            <a:r>
              <a:rPr kumimoji="0" lang="de-DE" altLang="en-DE" sz="2400" b="0" i="0" u="none" strike="noStrike" cap="none" normalizeH="0" dirty="0" err="1">
                <a:ln>
                  <a:noFill/>
                </a:ln>
                <a:effectLst/>
                <a:latin typeface="Arial" panose="020B0604020202020204" pitchFamily="34" charset="0"/>
              </a:rPr>
              <a:t>sensor</a:t>
            </a:r>
            <a:r>
              <a:rPr kumimoji="0" lang="de-DE" altLang="en-DE" sz="24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</a:rPr>
              <a:t> bot)</a:t>
            </a:r>
            <a:r>
              <a:rPr kumimoji="0" lang="en-DE" altLang="en-DE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DE" altLang="en-DE" sz="2400" dirty="0">
                <a:latin typeface="Arial" panose="020B0604020202020204" pitchFamily="34" charset="0"/>
              </a:rPr>
              <a:t>2. I</a:t>
            </a:r>
            <a:r>
              <a:rPr kumimoji="0" lang="en-DE" altLang="en-DE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mpute missing data, eliminate outliers and non compliant data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(e.g. due to sensor mistakes),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DE" sz="2400" dirty="0">
                <a:latin typeface="Arial" panose="020B0604020202020204" pitchFamily="34" charset="0"/>
              </a:rPr>
              <a:t>3. P</a:t>
            </a:r>
            <a:r>
              <a:rPr kumimoji="0" lang="en-DE" altLang="en-DE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erform </a:t>
            </a:r>
            <a:r>
              <a:rPr kumimoji="0" lang="en-DE" altLang="en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Unsupervised learning and inform the user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 by setting some bit from 0 to 1) in case of any abnormality.</a:t>
            </a:r>
            <a:br>
              <a:rPr kumimoji="0" lang="en-DE" altLang="en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DE" altLang="en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Bildergebnis für Grüner Haken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464" y="1578430"/>
            <a:ext cx="748315" cy="71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ildergebnis für Grüner Haken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291" y="2750597"/>
            <a:ext cx="748315" cy="71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947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1340777-1AF0-4AD6-BA03-1AB9FB574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4103" y="1473870"/>
            <a:ext cx="2290696" cy="171920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30B7E-F2F8-4103-BDB8-F50112D3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375" y="6356349"/>
            <a:ext cx="3324225" cy="365125"/>
          </a:xfrm>
        </p:spPr>
        <p:txBody>
          <a:bodyPr/>
          <a:lstStyle/>
          <a:p>
            <a:r>
              <a:rPr lang="en-DE" dirty="0"/>
              <a:t>Anomaly Detection using Unsupervised Learning                                          Mentored by: Prof. Dr. -Ing. Markus </a:t>
            </a:r>
            <a:r>
              <a:rPr lang="en-DE" dirty="0" err="1"/>
              <a:t>Stockmann</a:t>
            </a:r>
            <a:r>
              <a:rPr lang="en-DE" dirty="0"/>
              <a:t>                                          </a:t>
            </a:r>
            <a:r>
              <a:rPr lang="en-DE" dirty="0" err="1"/>
              <a:t>Institut</a:t>
            </a:r>
            <a:r>
              <a:rPr lang="en-DE" dirty="0"/>
              <a:t> </a:t>
            </a:r>
            <a:r>
              <a:rPr lang="en-DE" dirty="0" err="1"/>
              <a:t>für</a:t>
            </a:r>
            <a:r>
              <a:rPr lang="en-DE" dirty="0"/>
              <a:t> </a:t>
            </a:r>
            <a:r>
              <a:rPr lang="en-DE" dirty="0" err="1"/>
              <a:t>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669DE-EB93-4112-9892-F2887D02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376898"/>
            <a:ext cx="4114800" cy="365125"/>
          </a:xfrm>
        </p:spPr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33EC9-B4A9-4843-A586-1B069BB0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993D31B8-B79C-4F4E-9727-A7DEEC6E6A49}" type="slidenum">
              <a:rPr lang="en-DE" smtClean="0"/>
              <a:t>6</a:t>
            </a:fld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6B7DA-85EF-48C0-8DB3-CF88C899A7D4}"/>
              </a:ext>
            </a:extLst>
          </p:cNvPr>
          <p:cNvSpPr txBox="1"/>
          <p:nvPr/>
        </p:nvSpPr>
        <p:spPr>
          <a:xfrm>
            <a:off x="9718580" y="2885296"/>
            <a:ext cx="455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  <a:endParaRPr lang="en-DE" sz="1400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D32D322-A62C-498B-AE2C-A4345B17D726}"/>
              </a:ext>
            </a:extLst>
          </p:cNvPr>
          <p:cNvSpPr txBox="1">
            <a:spLocks/>
          </p:cNvSpPr>
          <p:nvPr/>
        </p:nvSpPr>
        <p:spPr>
          <a:xfrm>
            <a:off x="-847725" y="-15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06/11/2019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20C04-4CDA-4BDC-80AC-F1622FF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734" y="6376898"/>
            <a:ext cx="762066" cy="43285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009944-003D-42E6-965C-67383490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94498"/>
            <a:ext cx="10515600" cy="1325563"/>
          </a:xfrm>
        </p:spPr>
        <p:txBody>
          <a:bodyPr/>
          <a:lstStyle/>
          <a:p>
            <a:r>
              <a:rPr lang="de-DE" b="1" dirty="0"/>
              <a:t>Task Description – </a:t>
            </a:r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requirements</a:t>
            </a:r>
            <a:endParaRPr lang="en-DE" b="1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1755062" y="1248784"/>
            <a:ext cx="1881353" cy="1083449"/>
            <a:chOff x="2212823" y="2742691"/>
            <a:chExt cx="1288949" cy="689093"/>
          </a:xfrm>
        </p:grpSpPr>
        <p:sp>
          <p:nvSpPr>
            <p:cNvPr id="16" name="Träne 15"/>
            <p:cNvSpPr/>
            <p:nvPr/>
          </p:nvSpPr>
          <p:spPr>
            <a:xfrm rot="8341928">
              <a:off x="2475366" y="2742691"/>
              <a:ext cx="655306" cy="689093"/>
            </a:xfrm>
            <a:prstGeom prst="teardrop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Bildergebnis fÃ¼r kÃ¼nstliche intelligenz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3" b="87500" l="29948" r="726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103"/>
            <a:stretch/>
          </p:blipFill>
          <p:spPr bwMode="auto">
            <a:xfrm>
              <a:off x="2212823" y="2920093"/>
              <a:ext cx="1288949" cy="427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">
            <a:extLst>
              <a:ext uri="{FF2B5EF4-FFF2-40B4-BE49-F238E27FC236}">
                <a16:creationId xmlns:a16="http://schemas.microsoft.com/office/drawing/2014/main" id="{6B9AD20B-5F07-45DC-BD3A-52EAF71567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1520" y="2582674"/>
            <a:ext cx="5844080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DE" sz="2400" dirty="0" err="1">
                <a:latin typeface="Arial" panose="020B0604020202020204" pitchFamily="34" charset="0"/>
              </a:rPr>
              <a:t>Requirements</a:t>
            </a:r>
            <a:r>
              <a:rPr lang="de-DE" altLang="en-DE" sz="2400" dirty="0">
                <a:latin typeface="Arial" panose="020B0604020202020204" pitchFamily="34" charset="0"/>
              </a:rPr>
              <a:t>: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de-DE" altLang="en-DE" sz="2000" dirty="0">
                <a:latin typeface="Arial" panose="020B0604020202020204" pitchFamily="34" charset="0"/>
              </a:rPr>
              <a:t>High </a:t>
            </a:r>
            <a:r>
              <a:rPr lang="de-DE" altLang="en-DE" sz="2000" dirty="0" err="1">
                <a:latin typeface="Arial" panose="020B0604020202020204" pitchFamily="34" charset="0"/>
              </a:rPr>
              <a:t>computing</a:t>
            </a:r>
            <a:r>
              <a:rPr lang="de-DE" altLang="en-DE" sz="2000" dirty="0">
                <a:latin typeface="Arial" panose="020B0604020202020204" pitchFamily="34" charset="0"/>
              </a:rPr>
              <a:t> power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de-DE" altLang="en-DE" sz="2000" dirty="0" err="1">
                <a:latin typeface="Arial" panose="020B0604020202020204" pitchFamily="34" charset="0"/>
              </a:rPr>
              <a:t>Possibility</a:t>
            </a:r>
            <a:r>
              <a:rPr lang="de-DE" altLang="en-DE" sz="2000" dirty="0">
                <a:latin typeface="Arial" panose="020B0604020202020204" pitchFamily="34" charset="0"/>
              </a:rPr>
              <a:t> </a:t>
            </a:r>
            <a:r>
              <a:rPr lang="de-DE" altLang="en-DE" sz="2000" dirty="0" err="1">
                <a:latin typeface="Arial" panose="020B0604020202020204" pitchFamily="34" charset="0"/>
              </a:rPr>
              <a:t>to</a:t>
            </a:r>
            <a:r>
              <a:rPr lang="de-DE" altLang="en-DE" sz="2000" dirty="0">
                <a:latin typeface="Arial" panose="020B0604020202020204" pitchFamily="34" charset="0"/>
              </a:rPr>
              <a:t> </a:t>
            </a:r>
            <a:r>
              <a:rPr lang="de-DE" altLang="en-DE" sz="2000" dirty="0" err="1">
                <a:latin typeface="Arial" panose="020B0604020202020204" pitchFamily="34" charset="0"/>
              </a:rPr>
              <a:t>use</a:t>
            </a:r>
            <a:r>
              <a:rPr lang="de-DE" altLang="en-DE" sz="2000" dirty="0">
                <a:latin typeface="Arial" panose="020B0604020202020204" pitchFamily="34" charset="0"/>
              </a:rPr>
              <a:t> „AI“ </a:t>
            </a:r>
            <a:r>
              <a:rPr lang="de-DE" altLang="en-DE" sz="2000" dirty="0" err="1">
                <a:latin typeface="Arial" panose="020B0604020202020204" pitchFamily="34" charset="0"/>
              </a:rPr>
              <a:t>and</a:t>
            </a:r>
            <a:r>
              <a:rPr lang="de-DE" altLang="en-DE" sz="2000" dirty="0">
                <a:latin typeface="Arial" panose="020B0604020202020204" pitchFamily="34" charset="0"/>
              </a:rPr>
              <a:t> „</a:t>
            </a:r>
            <a:r>
              <a:rPr lang="de-DE" altLang="en-DE" sz="2000" dirty="0" err="1">
                <a:latin typeface="Arial" panose="020B0604020202020204" pitchFamily="34" charset="0"/>
              </a:rPr>
              <a:t>Machine</a:t>
            </a:r>
            <a:r>
              <a:rPr lang="de-DE" altLang="en-DE" sz="2000" dirty="0">
                <a:latin typeface="Arial" panose="020B0604020202020204" pitchFamily="34" charset="0"/>
              </a:rPr>
              <a:t> Learning“ Packages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en-DE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WLAN </a:t>
            </a:r>
            <a:r>
              <a:rPr kumimoji="0" lang="de-DE" altLang="en-DE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connectivity</a:t>
            </a:r>
            <a:r>
              <a:rPr kumimoji="0" lang="de-DE" altLang="en-DE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en-DE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connect</a:t>
            </a:r>
            <a:r>
              <a:rPr kumimoji="0" lang="de-DE" altLang="en-DE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000" b="0" i="0" u="none" strike="noStrike" cap="none" normalizeH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en-DE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</a:rPr>
              <a:t> AP</a:t>
            </a:r>
            <a:endParaRPr kumimoji="0" lang="de-DE" altLang="en-DE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de-DE" altLang="en-DE" sz="2000" dirty="0">
                <a:latin typeface="Arial" panose="020B0604020202020204" pitchFamily="34" charset="0"/>
              </a:rPr>
              <a:t>Digital </a:t>
            </a:r>
            <a:r>
              <a:rPr lang="de-DE" altLang="en-DE" sz="2000" dirty="0" err="1">
                <a:latin typeface="Arial" panose="020B0604020202020204" pitchFamily="34" charset="0"/>
              </a:rPr>
              <a:t>outputs</a:t>
            </a:r>
            <a:endParaRPr lang="de-DE" altLang="en-DE" sz="2000" dirty="0"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en-DE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Possibility</a:t>
            </a:r>
            <a:r>
              <a:rPr kumimoji="0" lang="de-DE" altLang="en-DE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DE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for</a:t>
            </a:r>
            <a:r>
              <a:rPr kumimoji="0" lang="de-DE" altLang="en-DE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</a:rPr>
              <a:t> GUI</a:t>
            </a:r>
            <a:endParaRPr kumimoji="0" lang="de-DE" altLang="en-DE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0C937D9A-265F-4ABD-AD19-34096156F014}"/>
              </a:ext>
            </a:extLst>
          </p:cNvPr>
          <p:cNvSpPr txBox="1">
            <a:spLocks/>
          </p:cNvSpPr>
          <p:nvPr/>
        </p:nvSpPr>
        <p:spPr>
          <a:xfrm>
            <a:off x="7010400" y="3232629"/>
            <a:ext cx="5181600" cy="3360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DE" sz="2000" dirty="0"/>
              <a:t>Processor: 1.2 GHz Quadcore Broadcom 64bit CPU</a:t>
            </a:r>
          </a:p>
          <a:p>
            <a:r>
              <a:rPr lang="en-DE" sz="2000" dirty="0"/>
              <a:t>RAM: 1 GB</a:t>
            </a:r>
          </a:p>
          <a:p>
            <a:r>
              <a:rPr lang="en-DE" sz="2000" dirty="0"/>
              <a:t>GPIOs: 40 pin</a:t>
            </a:r>
          </a:p>
          <a:p>
            <a:r>
              <a:rPr lang="en-DE" sz="2000" dirty="0"/>
              <a:t>Ethernet Port: Yes</a:t>
            </a:r>
          </a:p>
          <a:p>
            <a:r>
              <a:rPr lang="en-DE" sz="2000" dirty="0"/>
              <a:t>HDMI: full size HDMI</a:t>
            </a:r>
          </a:p>
          <a:p>
            <a:r>
              <a:rPr lang="en-DE" sz="2000" dirty="0"/>
              <a:t>Storage: Micro SD</a:t>
            </a:r>
          </a:p>
          <a:p>
            <a:r>
              <a:rPr lang="en-DE" sz="2000" dirty="0"/>
              <a:t>Wi-Fi: BCM43438 wireless LAN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E" sz="1800" dirty="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6B9AD20B-5F07-45DC-BD3A-52EAF7156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195" y="1093990"/>
            <a:ext cx="5844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de-DE" altLang="en-DE" sz="2400" dirty="0">
                <a:latin typeface="Arial" panose="020B0604020202020204" pitchFamily="34" charset="0"/>
              </a:rPr>
              <a:t>Solution: </a:t>
            </a:r>
            <a:r>
              <a:rPr lang="de-DE" altLang="en-DE" sz="2400" dirty="0" err="1">
                <a:latin typeface="Arial" panose="020B0604020202020204" pitchFamily="34" charset="0"/>
              </a:rPr>
              <a:t>Raspberry</a:t>
            </a:r>
            <a:r>
              <a:rPr lang="de-DE" altLang="en-DE" sz="2400" dirty="0">
                <a:latin typeface="Arial" panose="020B0604020202020204" pitchFamily="34" charset="0"/>
              </a:rPr>
              <a:t> Pi 3B+</a:t>
            </a:r>
          </a:p>
        </p:txBody>
      </p:sp>
    </p:spTree>
    <p:extLst>
      <p:ext uri="{BB962C8B-B14F-4D97-AF65-F5344CB8AC3E}">
        <p14:creationId xmlns:p14="http://schemas.microsoft.com/office/powerpoint/2010/main" val="341370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C038-631A-4714-B5E0-8D9E0E6A2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761"/>
            <a:ext cx="10515600" cy="4687210"/>
          </a:xfrm>
        </p:spPr>
        <p:txBody>
          <a:bodyPr/>
          <a:lstStyle/>
          <a:p>
            <a:r>
              <a:rPr lang="en-DE" dirty="0"/>
              <a:t>Significance : Very important topic for process industry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Is there anything comparable?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Advantages: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DE" dirty="0"/>
              <a:t>Detect unsafe situations as early as possible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DE" dirty="0"/>
              <a:t> This is a robust and safe way to realize the anomaly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79C24-0A2E-45B4-B149-673D80BE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BC1A-6FB6-4D10-ABBC-4DCB94278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217FA-8FED-4A68-AEC4-B9FA581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7</a:t>
            </a:fld>
            <a:endParaRPr lang="en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009944-003D-42E6-965C-67383490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04536"/>
            <a:ext cx="10515600" cy="1325563"/>
          </a:xfrm>
        </p:spPr>
        <p:txBody>
          <a:bodyPr/>
          <a:lstStyle/>
          <a:p>
            <a:r>
              <a:rPr lang="de-DE" b="1" dirty="0"/>
              <a:t>Task Description - </a:t>
            </a:r>
            <a:r>
              <a:rPr lang="de-DE" b="1" dirty="0" err="1"/>
              <a:t>Relevance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topic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364133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7174-EFCB-4820-8E24-1C0D842C8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82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GB" dirty="0"/>
              <a:t>Web Scraping is the process of downloading data from websites and extracting valuable information from that data. </a:t>
            </a:r>
            <a:endParaRPr lang="en-DE" dirty="0"/>
          </a:p>
          <a:p>
            <a:r>
              <a:rPr lang="en-DE" dirty="0"/>
              <a:t>There are several ways, but the Beautiful Soup module along with Requests in python is widely used measure.</a:t>
            </a:r>
          </a:p>
          <a:p>
            <a:r>
              <a:rPr lang="en-DE" dirty="0"/>
              <a:t>Running the code on Raspberry pi w/</a:t>
            </a:r>
          </a:p>
          <a:p>
            <a:pPr marL="0" indent="0">
              <a:buNone/>
            </a:pPr>
            <a:r>
              <a:rPr lang="en-DE" dirty="0"/>
              <a:t>    scheduling(time function or crontab)</a:t>
            </a:r>
          </a:p>
          <a:p>
            <a:pPr marL="0" indent="0">
              <a:buNone/>
            </a:pPr>
            <a:endParaRPr lang="en-DE" b="1" dirty="0"/>
          </a:p>
          <a:p>
            <a:r>
              <a:rPr lang="en-DE" sz="3000" b="1" dirty="0"/>
              <a:t>Reasons for opting Python</a:t>
            </a:r>
          </a:p>
          <a:p>
            <a:pPr marL="0" indent="0">
              <a:buNone/>
            </a:pPr>
            <a:endParaRPr lang="en-DE" b="1" dirty="0"/>
          </a:p>
          <a:p>
            <a:pPr lvl="1"/>
            <a:r>
              <a:rPr lang="en-DE" dirty="0"/>
              <a:t>Simple and consistent</a:t>
            </a:r>
          </a:p>
          <a:p>
            <a:pPr lvl="1"/>
            <a:r>
              <a:rPr lang="en-GB" dirty="0"/>
              <a:t>Extensive selection of libraries and frameworks</a:t>
            </a:r>
          </a:p>
          <a:p>
            <a:pPr lvl="1"/>
            <a:r>
              <a:rPr lang="en-DE" dirty="0"/>
              <a:t>Platform independence</a:t>
            </a:r>
          </a:p>
          <a:p>
            <a:pPr lvl="1"/>
            <a:r>
              <a:rPr lang="en-DE" dirty="0"/>
              <a:t>Great community and popularity</a:t>
            </a:r>
          </a:p>
          <a:p>
            <a:pPr lvl="1"/>
            <a:endParaRPr lang="en-DE" b="1" dirty="0"/>
          </a:p>
          <a:p>
            <a:pPr lvl="1"/>
            <a:endParaRPr lang="en-DE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6FAF-3606-4598-8ECD-27E00785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D6BBF-EDBD-47DD-BB87-BE7F17B4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7D1F5-3709-4AA4-9A1A-F53126C0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8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12E1E-8788-481E-BA42-14C3D944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617987"/>
            <a:ext cx="4953000" cy="1504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5C9B64-9DCF-4D6B-84C1-EDA40F3A7E56}"/>
              </a:ext>
            </a:extLst>
          </p:cNvPr>
          <p:cNvSpPr txBox="1"/>
          <p:nvPr/>
        </p:nvSpPr>
        <p:spPr>
          <a:xfrm>
            <a:off x="10897321" y="4200839"/>
            <a:ext cx="54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[2]</a:t>
            </a:r>
            <a:endParaRPr lang="en-DE" sz="1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009944-003D-42E6-965C-67383490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15046"/>
            <a:ext cx="10515600" cy="1325563"/>
          </a:xfrm>
        </p:spPr>
        <p:txBody>
          <a:bodyPr/>
          <a:lstStyle/>
          <a:p>
            <a:r>
              <a:rPr lang="de-DE" b="1" dirty="0"/>
              <a:t>Task Description – 1. </a:t>
            </a:r>
            <a:r>
              <a:rPr lang="de-DE" b="1" dirty="0" err="1"/>
              <a:t>Fetching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21468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0A763D-8040-453B-9170-1E8C3B4C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714"/>
            <a:ext cx="10515600" cy="485257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DE" dirty="0"/>
              <a:t>It is a technique that transforms the raw data into an understandable format as the data received from real-world is usually incomplete (presence of missing values) , inconsistent(out of range data) or is likely to contain errors(outliers).</a:t>
            </a:r>
          </a:p>
          <a:p>
            <a:pPr marL="0" indent="0" algn="just">
              <a:buNone/>
            </a:pPr>
            <a:endParaRPr lang="en-DE" sz="24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DE" sz="3600" b="1" dirty="0">
                <a:latin typeface="+mj-lt"/>
              </a:rPr>
              <a:t>Ways to handle Missing Data</a:t>
            </a: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DE" dirty="0"/>
              <a:t>Remove rows having missing data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DE" dirty="0"/>
              <a:t>Impute missing data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DE" sz="1800" dirty="0"/>
              <a:t> Using mean values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DE" sz="1800" dirty="0"/>
              <a:t> Using MICE(Multivariate Imputation by chained equation) values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DE" sz="1800" dirty="0"/>
              <a:t> Using k-NN</a:t>
            </a:r>
            <a:endParaRPr lang="en-DE" sz="2800" dirty="0"/>
          </a:p>
          <a:p>
            <a:pPr marL="0" indent="0" algn="just">
              <a:buNone/>
            </a:pPr>
            <a:endParaRPr lang="en-DE" sz="2400" dirty="0"/>
          </a:p>
          <a:p>
            <a:pPr marL="0" indent="0" algn="just">
              <a:buNone/>
            </a:pPr>
            <a:endParaRPr lang="en-DE" sz="2400" dirty="0"/>
          </a:p>
          <a:p>
            <a:pPr marL="0" indent="0" algn="just">
              <a:buNone/>
            </a:pPr>
            <a:endParaRPr lang="en-DE" sz="2400" dirty="0"/>
          </a:p>
          <a:p>
            <a:pPr marL="0" indent="0" algn="just">
              <a:buNone/>
            </a:pPr>
            <a:endParaRPr lang="en-DE" sz="2400" dirty="0"/>
          </a:p>
          <a:p>
            <a:endParaRPr lang="en-DE" sz="2400" dirty="0"/>
          </a:p>
          <a:p>
            <a:endParaRPr lang="en-DE" sz="2400" dirty="0"/>
          </a:p>
          <a:p>
            <a:endParaRPr lang="en-DE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2CEDF-AAB0-40C3-ADA4-A2A4897B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Anomaly Detection using Unsupervised Learning                                          Mentored by: Prof. Dr. -Ing. Markus Stockmann                                          Institut für Automatisierungstechnik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5E8E5-B041-4ACC-87AF-85CC2BD4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Project Presentation(I) by Shantanu Dave, MaCSN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CE11C-C54E-4F2E-AEE3-76045D81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31B8-B79C-4F4E-9727-A7DEEC6E6A49}" type="slidenum">
              <a:rPr lang="en-DE" smtClean="0"/>
              <a:t>9</a:t>
            </a:fld>
            <a:endParaRPr lang="en-D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009944-003D-42E6-965C-67383490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15046"/>
            <a:ext cx="10515600" cy="1325563"/>
          </a:xfrm>
        </p:spPr>
        <p:txBody>
          <a:bodyPr/>
          <a:lstStyle/>
          <a:p>
            <a:r>
              <a:rPr lang="de-DE" b="1" dirty="0"/>
              <a:t>Task Description – 2. Data </a:t>
            </a:r>
            <a:r>
              <a:rPr lang="de-DE" b="1" dirty="0" err="1"/>
              <a:t>pretreatment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1823439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1523</Words>
  <Application>Microsoft Office PowerPoint</Application>
  <PresentationFormat>Widescreen</PresentationFormat>
  <Paragraphs>176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Nova</vt:lpstr>
      <vt:lpstr>Calibri</vt:lpstr>
      <vt:lpstr>Calibri Light</vt:lpstr>
      <vt:lpstr>Wingdings</vt:lpstr>
      <vt:lpstr>Office Theme</vt:lpstr>
      <vt:lpstr>Anomaly Detection using Unsupervised Learning</vt:lpstr>
      <vt:lpstr>PowerPoint Presentation</vt:lpstr>
      <vt:lpstr>PowerPoint Presentation</vt:lpstr>
      <vt:lpstr>Why to detect „Anomalies“ in process industry</vt:lpstr>
      <vt:lpstr>Task Description – Development of Intelligence</vt:lpstr>
      <vt:lpstr>Task Description – What are the requirements</vt:lpstr>
      <vt:lpstr>Task Description - Relevance of the topic</vt:lpstr>
      <vt:lpstr>Task Description – 1. Fetching data</vt:lpstr>
      <vt:lpstr>Task Description – 2. Data pretreatment</vt:lpstr>
      <vt:lpstr>First results: Data Imputation Using Mean values</vt:lpstr>
      <vt:lpstr>PowerPoint Presentation</vt:lpstr>
      <vt:lpstr>PowerPoint Presentation</vt:lpstr>
      <vt:lpstr>Outlook and Timeline</vt:lpstr>
      <vt:lpstr>References</vt:lpstr>
      <vt:lpstr>Appendix: Sensor Bot and Raspberry pi image</vt:lpstr>
      <vt:lpstr>Appendix: How do the sensor bots work?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Dave</dc:creator>
  <cp:lastModifiedBy>Shantanu Dave</cp:lastModifiedBy>
  <cp:revision>70</cp:revision>
  <dcterms:created xsi:type="dcterms:W3CDTF">2019-11-03T15:17:42Z</dcterms:created>
  <dcterms:modified xsi:type="dcterms:W3CDTF">2019-11-06T10:33:32Z</dcterms:modified>
</cp:coreProperties>
</file>